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69" r:id="rId5"/>
    <p:sldId id="259" r:id="rId6"/>
    <p:sldId id="260" r:id="rId7"/>
    <p:sldId id="261" r:id="rId8"/>
    <p:sldId id="262" r:id="rId9"/>
    <p:sldId id="276" r:id="rId10"/>
    <p:sldId id="277" r:id="rId11"/>
    <p:sldId id="278" r:id="rId12"/>
    <p:sldId id="263" r:id="rId13"/>
    <p:sldId id="264" r:id="rId14"/>
    <p:sldId id="265" r:id="rId15"/>
    <p:sldId id="266" r:id="rId16"/>
    <p:sldId id="270" r:id="rId17"/>
    <p:sldId id="271" r:id="rId18"/>
    <p:sldId id="273" r:id="rId19"/>
    <p:sldId id="274" r:id="rId20"/>
    <p:sldId id="267" r:id="rId21"/>
    <p:sldId id="272" r:id="rId22"/>
  </p:sldIdLst>
  <p:sldSz cx="9144000" cy="5143500" type="screen16x9"/>
  <p:notesSz cx="6858000" cy="9144000"/>
  <p:embeddedFontLst>
    <p:embeddedFont>
      <p:font typeface="Amatic SC" panose="020B0604020202020204" charset="-79"/>
      <p:regular r:id="rId24"/>
      <p:bold r:id="rId25"/>
    </p:embeddedFont>
    <p:embeddedFont>
      <p:font typeface="Source Code Pro" panose="020B0604020202020204" charset="0"/>
      <p:regular r:id="rId26"/>
      <p:bold r:id="rId27"/>
    </p:embeddedFont>
    <p:embeddedFont>
      <p:font typeface="Merriweather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233833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2303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310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07247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650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565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56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67256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4039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110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781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0795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924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5494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855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016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676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699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975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5119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sz="2100" b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pPr lvl="0">
                <a:spcBef>
                  <a:spcPts val="0"/>
                </a:spcBef>
                <a:buNone/>
              </a:pPr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sz="42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pPr lvl="0" algn="r">
                <a:spcBef>
                  <a:spcPts val="0"/>
                </a:spcBef>
                <a:buNone/>
              </a:pPr>
              <a:t>‹#›</a:t>
            </a:fld>
            <a:endParaRPr lang="en" sz="10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85C6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Get Productive!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xfrm>
            <a:off x="311700" y="3573375"/>
            <a:ext cx="8520600" cy="14349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800" b="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HCI </a:t>
            </a:r>
            <a:r>
              <a:rPr lang="en" sz="2800" b="0" dirty="0" smtClean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2017</a:t>
            </a:r>
            <a:r>
              <a:rPr lang="en" sz="2800" b="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/>
            </a:r>
            <a:br>
              <a:rPr lang="en" sz="2800" b="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" sz="2800" b="0" dirty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Team: Felix </a:t>
            </a:r>
            <a:r>
              <a:rPr lang="en" sz="2800" b="0" dirty="0" smtClean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Felicis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b="0" dirty="0" smtClean="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Date: 02.11.2017</a:t>
            </a:r>
            <a:endParaRPr lang="en" sz="2800" b="0" dirty="0" smtClean="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Brainstorming and Primary Survey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10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42" y="1115040"/>
            <a:ext cx="3007816" cy="3662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082506"/>
            <a:ext cx="2886600" cy="351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082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Paper Prototyping and </a:t>
            </a:r>
            <a:r>
              <a:rPr lang="en-US" dirty="0" err="1" smtClean="0"/>
              <a:t>StoryBoarding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52549"/>
            <a:ext cx="4031700" cy="30237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9593" y="998565"/>
            <a:ext cx="3107550" cy="375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50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762000" y="1657350"/>
            <a:ext cx="7315200" cy="2817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6" algn="l"/>
            <a:r>
              <a:rPr lang="en" sz="1600" dirty="0" smtClean="0">
                <a:latin typeface="Merriweather"/>
                <a:ea typeface="Merriweather"/>
                <a:cs typeface="Merriweather"/>
                <a:sym typeface="Merriweather"/>
              </a:rPr>
              <a:t> Keeping track of night time smartphone usage </a:t>
            </a:r>
          </a:p>
          <a:p>
            <a:pPr lvl="6" algn="l"/>
            <a:r>
              <a:rPr lang="en" sz="1600" dirty="0" smtClean="0">
                <a:latin typeface="Merriweather"/>
                <a:ea typeface="Merriweather"/>
                <a:cs typeface="Merriweather"/>
                <a:sym typeface="Merriweather"/>
              </a:rPr>
              <a:t> A point based system to involve the user more</a:t>
            </a:r>
          </a:p>
          <a:p>
            <a:pPr lvl="6" algn="l"/>
            <a:r>
              <a:rPr lang="en" sz="1600" dirty="0" smtClean="0">
                <a:latin typeface="Merriweather"/>
                <a:ea typeface="Merriweather"/>
                <a:cs typeface="Merriweather"/>
                <a:sym typeface="Merriweather"/>
              </a:rPr>
              <a:t> Alerting the user on preset time for </a:t>
            </a:r>
            <a:r>
              <a:rPr lang="en" sz="1600" dirty="0" smtClean="0">
                <a:latin typeface="Merriweather"/>
                <a:ea typeface="Merriweather"/>
                <a:cs typeface="Merriweather"/>
                <a:sym typeface="Merriweather"/>
              </a:rPr>
              <a:t>sleep</a:t>
            </a:r>
          </a:p>
          <a:p>
            <a:pPr lvl="6" algn="l"/>
            <a:r>
              <a:rPr lang="en" sz="1600" dirty="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" sz="1600" dirty="0" smtClean="0">
                <a:latin typeface="Merriweather"/>
                <a:ea typeface="Merriweather"/>
                <a:cs typeface="Merriweather"/>
                <a:sym typeface="Merriweather"/>
              </a:rPr>
              <a:t>Stalling notifications to facilitate productivity – instead of blocking them</a:t>
            </a:r>
            <a:endParaRPr lang="en" sz="16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7" name="Shape 107"/>
          <p:cNvSpPr txBox="1"/>
          <p:nvPr/>
        </p:nvSpPr>
        <p:spPr>
          <a:xfrm>
            <a:off x="720705" y="478175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900" b="1" dirty="0" smtClean="0">
                <a:solidFill>
                  <a:srgbClr val="F3F3F3"/>
                </a:solidFill>
                <a:highlight>
                  <a:srgbClr val="3C78D8"/>
                </a:highlight>
                <a:latin typeface="Amatic SC"/>
                <a:ea typeface="Amatic SC"/>
                <a:cs typeface="Amatic SC"/>
                <a:sym typeface="Amatic SC"/>
              </a:rPr>
              <a:t>Proposed solution           </a:t>
            </a:r>
            <a:endParaRPr lang="en" sz="3900" b="1" dirty="0">
              <a:solidFill>
                <a:srgbClr val="F3F3F3"/>
              </a:solidFill>
              <a:highlight>
                <a:srgbClr val="3C78D8"/>
              </a:highlight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12</a:t>
            </a:fld>
            <a:endParaRPr lang="en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04800" y="1504950"/>
            <a:ext cx="4045200" cy="17103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dirty="0"/>
              <a:t>Looks like this </a:t>
            </a:r>
          </a:p>
        </p:txBody>
      </p:sp>
      <p:sp>
        <p:nvSpPr>
          <p:cNvPr id="114" name="Shape 114"/>
          <p:cNvSpPr/>
          <p:nvPr/>
        </p:nvSpPr>
        <p:spPr>
          <a:xfrm>
            <a:off x="3352800" y="2419350"/>
            <a:ext cx="1411200" cy="6549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4724400" y="4171950"/>
            <a:ext cx="838200" cy="45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shot_2017-11-02-10-20-1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0"/>
            <a:ext cx="2893219" cy="514350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13</a:t>
            </a:fld>
            <a:endParaRPr lang="en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 idx="4294967295"/>
          </p:nvPr>
        </p:nvSpPr>
        <p:spPr>
          <a:xfrm>
            <a:off x="773700" y="528383"/>
            <a:ext cx="7596600" cy="76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  <a:highlight>
                  <a:srgbClr val="93C47D"/>
                </a:highlight>
              </a:rPr>
              <a:t>Basic activities... 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609600" y="1276350"/>
            <a:ext cx="7709100" cy="272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</a:pP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  <a:buChar char="●"/>
            </a:pPr>
            <a:r>
              <a:rPr lang="en" sz="1800" dirty="0" smtClean="0">
                <a:latin typeface="Merriweather"/>
                <a:ea typeface="Merriweather"/>
                <a:cs typeface="Merriweather"/>
                <a:sym typeface="Merriweather"/>
              </a:rPr>
              <a:t>Manages </a:t>
            </a: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screen time </a:t>
            </a:r>
            <a:r>
              <a:rPr lang="en" sz="1800" dirty="0" smtClean="0">
                <a:latin typeface="Merriweather"/>
                <a:ea typeface="Merriweather"/>
                <a:cs typeface="Merriweather"/>
                <a:sym typeface="Merriweather"/>
              </a:rPr>
              <a:t>usage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  <a:buChar char="●"/>
            </a:pPr>
            <a:r>
              <a:rPr lang="en" sz="1800" dirty="0" smtClean="0">
                <a:latin typeface="Merriweather"/>
                <a:ea typeface="Merriweather"/>
                <a:cs typeface="Merriweather"/>
                <a:sym typeface="Merriweather"/>
              </a:rPr>
              <a:t>Motivates user to reduce screen-time in a non-controlling manner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  <a:buChar char="●"/>
            </a:pPr>
            <a:r>
              <a:rPr lang="en" sz="1800" dirty="0" smtClean="0">
                <a:latin typeface="Merriweather"/>
                <a:ea typeface="Merriweather"/>
                <a:cs typeface="Merriweather"/>
                <a:sym typeface="Merriweather"/>
              </a:rPr>
              <a:t>Implements a nonconscious behavior change intervention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  <a:buChar char="●"/>
            </a:pPr>
            <a:r>
              <a:rPr lang="en" sz="1800" dirty="0" smtClean="0">
                <a:latin typeface="Merriweather"/>
                <a:ea typeface="Merriweather"/>
                <a:cs typeface="Merriweather"/>
                <a:sym typeface="Merriweather"/>
              </a:rPr>
              <a:t>Uses </a:t>
            </a:r>
            <a:r>
              <a:rPr lang="en" sz="1800" i="1" dirty="0" smtClean="0">
                <a:latin typeface="Merriweather"/>
                <a:ea typeface="Merriweather"/>
                <a:cs typeface="Merriweather"/>
                <a:sym typeface="Merriweather"/>
              </a:rPr>
              <a:t>Gamification</a:t>
            </a:r>
            <a:r>
              <a:rPr lang="en" sz="1800" dirty="0" smtClean="0">
                <a:latin typeface="Merriweather"/>
                <a:ea typeface="Merriweather"/>
                <a:cs typeface="Merriweather"/>
                <a:sym typeface="Merriweather"/>
              </a:rPr>
              <a:t> as a catalyst via a relatable avatar</a:t>
            </a: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14</a:t>
            </a:fld>
            <a:endParaRPr lang="en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 idx="4294967295"/>
          </p:nvPr>
        </p:nvSpPr>
        <p:spPr>
          <a:xfrm>
            <a:off x="685800" y="514350"/>
            <a:ext cx="7596600" cy="76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dirty="0">
                <a:solidFill>
                  <a:schemeClr val="lt1"/>
                </a:solidFill>
                <a:highlight>
                  <a:srgbClr val="8E7CC3"/>
                </a:highlight>
              </a:rPr>
              <a:t>Work flow </a:t>
            </a:r>
          </a:p>
        </p:txBody>
      </p:sp>
      <p:pic>
        <p:nvPicPr>
          <p:cNvPr id="3" name="Picture 2" descr="Screenshot_2017-11-02-10-19-5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28750"/>
            <a:ext cx="1960960" cy="3486150"/>
          </a:xfrm>
          <a:prstGeom prst="rect">
            <a:avLst/>
          </a:prstGeom>
        </p:spPr>
      </p:pic>
      <p:pic>
        <p:nvPicPr>
          <p:cNvPr id="4" name="Picture 3" descr="Screenshot_2017-11-02-10-19-5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28750"/>
            <a:ext cx="1971674" cy="3505200"/>
          </a:xfrm>
          <a:prstGeom prst="rect">
            <a:avLst/>
          </a:prstGeom>
        </p:spPr>
      </p:pic>
      <p:pic>
        <p:nvPicPr>
          <p:cNvPr id="5" name="Picture 4" descr="Screenshot_2017-11-02-10-20-0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599" y="1428750"/>
            <a:ext cx="1981201" cy="352213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2819400" y="2876550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791200" y="2876550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15</a:t>
            </a:fld>
            <a:endParaRPr lang="en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 idx="4294967295"/>
          </p:nvPr>
        </p:nvSpPr>
        <p:spPr>
          <a:xfrm>
            <a:off x="685800" y="514350"/>
            <a:ext cx="7596600" cy="76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dirty="0">
                <a:solidFill>
                  <a:schemeClr val="lt1"/>
                </a:solidFill>
                <a:highlight>
                  <a:srgbClr val="8E7CC3"/>
                </a:highlight>
              </a:rPr>
              <a:t>Work flow 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819400" y="2647950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creenshot_2017-11-02-10-20-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28750"/>
            <a:ext cx="2003822" cy="3562350"/>
          </a:xfrm>
          <a:prstGeom prst="rect">
            <a:avLst/>
          </a:prstGeom>
        </p:spPr>
      </p:pic>
      <p:pic>
        <p:nvPicPr>
          <p:cNvPr id="11" name="Picture 10" descr="Screenshot_2017-11-02-10-20-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28750"/>
            <a:ext cx="2013347" cy="3579284"/>
          </a:xfrm>
          <a:prstGeom prst="rect">
            <a:avLst/>
          </a:prstGeom>
        </p:spPr>
      </p:pic>
      <p:pic>
        <p:nvPicPr>
          <p:cNvPr id="13" name="Picture 12" descr="Screenshot_2017-11-02-11-02-54-409_com.example.asus.getproductiv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428750"/>
            <a:ext cx="2003822" cy="356234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791200" y="2647950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16</a:t>
            </a:fld>
            <a:endParaRPr lang="en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 idx="4294967295"/>
          </p:nvPr>
        </p:nvSpPr>
        <p:spPr>
          <a:xfrm>
            <a:off x="685800" y="514350"/>
            <a:ext cx="7596600" cy="76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dirty="0">
                <a:solidFill>
                  <a:schemeClr val="lt1"/>
                </a:solidFill>
                <a:highlight>
                  <a:srgbClr val="8E7CC3"/>
                </a:highlight>
              </a:rPr>
              <a:t>Work flow </a:t>
            </a:r>
          </a:p>
        </p:txBody>
      </p:sp>
      <p:sp>
        <p:nvSpPr>
          <p:cNvPr id="6" name="Right Arrow 5"/>
          <p:cNvSpPr/>
          <p:nvPr/>
        </p:nvSpPr>
        <p:spPr>
          <a:xfrm>
            <a:off x="2819400" y="3105150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5791200" y="3105150"/>
            <a:ext cx="838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Screenshot_2017-11-02-10-20-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28750"/>
            <a:ext cx="1981200" cy="3522133"/>
          </a:xfrm>
          <a:prstGeom prst="rect">
            <a:avLst/>
          </a:prstGeom>
        </p:spPr>
      </p:pic>
      <p:pic>
        <p:nvPicPr>
          <p:cNvPr id="10" name="Picture 9" descr="Screenshot_2017-11-02-11-02-02-350_com.example.asus.getproductiv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1428750"/>
            <a:ext cx="1981200" cy="3522133"/>
          </a:xfrm>
          <a:prstGeom prst="rect">
            <a:avLst/>
          </a:prstGeom>
        </p:spPr>
      </p:pic>
      <p:pic>
        <p:nvPicPr>
          <p:cNvPr id="12" name="Picture 11" descr="Screenshot_2017-11-02-11-03-47-294_com.example.asus.getproductiv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1428750"/>
            <a:ext cx="1951473" cy="3469284"/>
          </a:xfrm>
          <a:prstGeom prst="rect">
            <a:avLst/>
          </a:prstGeom>
        </p:spPr>
      </p:pic>
      <p:sp>
        <p:nvSpPr>
          <p:cNvPr id="15" name="Slide Number Placeholder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17</a:t>
            </a:fld>
            <a:endParaRPr lang="en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 smtClean="0"/>
              <a:t>User Response</a:t>
            </a:r>
            <a:endParaRPr lang="en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18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 idx="4294967295"/>
          </p:nvPr>
        </p:nvSpPr>
        <p:spPr>
          <a:xfrm>
            <a:off x="773700" y="528383"/>
            <a:ext cx="7596600" cy="76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 dirty="0" smtClean="0">
                <a:solidFill>
                  <a:srgbClr val="F3F3F3"/>
                </a:solidFill>
                <a:highlight>
                  <a:srgbClr val="93C47D"/>
                </a:highlight>
              </a:rPr>
              <a:t>User Response</a:t>
            </a:r>
            <a:endParaRPr lang="en" dirty="0">
              <a:solidFill>
                <a:srgbClr val="F3F3F3"/>
              </a:solidFill>
              <a:highlight>
                <a:srgbClr val="93C47D"/>
              </a:highlight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609600" y="1276350"/>
            <a:ext cx="7709100" cy="272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</a:pP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19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762000" y="1428750"/>
            <a:ext cx="7467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Merriweather" charset="0"/>
              </a:rPr>
              <a:t>The application was tested on 16 anonymous users.</a:t>
            </a:r>
            <a:br>
              <a:rPr lang="en-US" sz="2000" dirty="0" smtClean="0">
                <a:latin typeface="Merriweather" charset="0"/>
              </a:rPr>
            </a:br>
            <a:r>
              <a:rPr lang="en-US" sz="2000" dirty="0" smtClean="0">
                <a:latin typeface="Merriweather" charset="0"/>
              </a:rPr>
              <a:t>All of them had used such application before, and discarded them.</a:t>
            </a:r>
          </a:p>
          <a:p>
            <a:pPr>
              <a:lnSpc>
                <a:spcPct val="150000"/>
              </a:lnSpc>
            </a:pPr>
            <a:endParaRPr lang="en-US" sz="2000" dirty="0" smtClean="0">
              <a:latin typeface="Merriweather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Merriweather" charset="0"/>
              </a:rPr>
              <a:t>Twelve of the users have responded positively.</a:t>
            </a:r>
          </a:p>
          <a:p>
            <a:pPr>
              <a:lnSpc>
                <a:spcPct val="150000"/>
              </a:lnSpc>
            </a:pPr>
            <a:r>
              <a:rPr lang="en-US" sz="2000" dirty="0" smtClean="0">
                <a:latin typeface="Merriweather" charset="0"/>
              </a:rPr>
              <a:t>They have specifically attributed their response to the addition of avatars.</a:t>
            </a: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2125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" dirty="0"/>
              <a:t>Team members</a:t>
            </a:r>
          </a:p>
        </p:txBody>
      </p:sp>
      <p:sp>
        <p:nvSpPr>
          <p:cNvPr id="63" name="Shape 63"/>
          <p:cNvSpPr/>
          <p:nvPr/>
        </p:nvSpPr>
        <p:spPr>
          <a:xfrm>
            <a:off x="4791575" y="0"/>
            <a:ext cx="4352400" cy="5143500"/>
          </a:xfrm>
          <a:prstGeom prst="rect">
            <a:avLst/>
          </a:prstGeom>
          <a:solidFill>
            <a:srgbClr val="A4C2F4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 txBox="1"/>
          <p:nvPr/>
        </p:nvSpPr>
        <p:spPr>
          <a:xfrm>
            <a:off x="4822325" y="-81225"/>
            <a:ext cx="4290900" cy="2125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4800" b="1" dirty="0">
              <a:latin typeface="Amatic SC"/>
              <a:ea typeface="Amatic SC"/>
              <a:cs typeface="Amatic SC"/>
              <a:sym typeface="Amatic SC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4800" b="1" dirty="0" smtClean="0">
                <a:latin typeface="Amatic SC"/>
                <a:ea typeface="Amatic SC"/>
                <a:cs typeface="Amatic SC"/>
                <a:sym typeface="Amatic SC"/>
              </a:rPr>
              <a:t>Presented </a:t>
            </a:r>
            <a:r>
              <a:rPr lang="en" sz="4800" b="1" dirty="0">
                <a:latin typeface="Amatic SC"/>
                <a:ea typeface="Amatic SC"/>
                <a:cs typeface="Amatic SC"/>
                <a:sym typeface="Amatic SC"/>
              </a:rPr>
              <a:t>to</a:t>
            </a:r>
          </a:p>
        </p:txBody>
      </p:sp>
      <p:sp>
        <p:nvSpPr>
          <p:cNvPr id="65" name="Shape 65"/>
          <p:cNvSpPr txBox="1"/>
          <p:nvPr/>
        </p:nvSpPr>
        <p:spPr>
          <a:xfrm>
            <a:off x="94775" y="2531125"/>
            <a:ext cx="4696800" cy="291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Tanzir Islam (1)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Roza Tabassum (13)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Meem Arafat (25)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Shahreen Salim (33)</a:t>
            </a:r>
          </a:p>
          <a:p>
            <a:pPr marL="457200" lvl="0" indent="-34290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  <a:buChar char="●"/>
            </a:pPr>
            <a:r>
              <a:rPr lang="en" sz="1800">
                <a:latin typeface="Merriweather"/>
                <a:ea typeface="Merriweather"/>
                <a:cs typeface="Merriweather"/>
                <a:sym typeface="Merriweather"/>
              </a:rPr>
              <a:t>Melody Soptaka (43)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5197650" y="2233375"/>
            <a:ext cx="4298400" cy="299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4791575" y="2125200"/>
            <a:ext cx="4352400" cy="29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/>
          <p:nvPr/>
        </p:nvSpPr>
        <p:spPr>
          <a:xfrm>
            <a:off x="5029075" y="2233375"/>
            <a:ext cx="4290900" cy="299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Dr. Moinul Islam </a:t>
            </a:r>
            <a:r>
              <a:rPr lang="en" sz="1800" dirty="0" smtClean="0">
                <a:latin typeface="Merriweather"/>
                <a:ea typeface="Merriweather"/>
                <a:cs typeface="Merriweather"/>
                <a:sym typeface="Merriweather"/>
              </a:rPr>
              <a:t>Zaber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>
                <a:latin typeface="Merriweather"/>
                <a:ea typeface="Merriweather"/>
                <a:cs typeface="Merriweather"/>
                <a:sym typeface="Merriweather"/>
              </a:rPr>
              <a:t>Associate Professor</a:t>
            </a:r>
            <a:endParaRPr lang="en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spcBef>
                <a:spcPts val="0"/>
              </a:spcBef>
              <a:buNone/>
            </a:pP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latin typeface="Merriweather"/>
                <a:ea typeface="Merriweather"/>
                <a:cs typeface="Merriweather"/>
                <a:sym typeface="Merriweather"/>
              </a:rPr>
              <a:t>Dr. Amin Ahsan </a:t>
            </a:r>
            <a:r>
              <a:rPr lang="en" sz="1800" dirty="0" smtClean="0">
                <a:latin typeface="Merriweather"/>
                <a:ea typeface="Merriweather"/>
                <a:cs typeface="Merriweather"/>
                <a:sym typeface="Merriweather"/>
              </a:rPr>
              <a:t>Ali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>
                <a:latin typeface="Merriweather"/>
                <a:ea typeface="Merriweather"/>
                <a:cs typeface="Merriweather"/>
                <a:sym typeface="Merriweather"/>
              </a:rPr>
              <a:t>Assistant Professor</a:t>
            </a:r>
            <a:endParaRPr lang="en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</a:t>
            </a:fld>
            <a:endParaRPr lang="en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 smtClean="0"/>
              <a:t>Future Directions</a:t>
            </a:r>
            <a:endParaRPr lang="en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20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 idx="4294967295"/>
          </p:nvPr>
        </p:nvSpPr>
        <p:spPr>
          <a:xfrm>
            <a:off x="773700" y="528383"/>
            <a:ext cx="7596600" cy="76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 dirty="0" smtClean="0">
                <a:solidFill>
                  <a:srgbClr val="F3F3F3"/>
                </a:solidFill>
                <a:highlight>
                  <a:srgbClr val="93C47D"/>
                </a:highlight>
              </a:rPr>
              <a:t>F</a:t>
            </a:r>
            <a:r>
              <a:rPr lang="en" dirty="0" smtClean="0">
                <a:solidFill>
                  <a:srgbClr val="F3F3F3"/>
                </a:solidFill>
                <a:highlight>
                  <a:srgbClr val="93C47D"/>
                </a:highlight>
              </a:rPr>
              <a:t>uture Directions...</a:t>
            </a:r>
            <a:endParaRPr lang="en" dirty="0">
              <a:solidFill>
                <a:srgbClr val="F3F3F3"/>
              </a:solidFill>
              <a:highlight>
                <a:srgbClr val="93C47D"/>
              </a:highlight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609600" y="1276350"/>
            <a:ext cx="7709100" cy="272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</a:pPr>
            <a:endParaRPr lang="en" sz="1800"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21</a:t>
            </a:fld>
            <a:endParaRPr lang="en"/>
          </a:p>
        </p:txBody>
      </p:sp>
      <p:sp>
        <p:nvSpPr>
          <p:cNvPr id="6" name="TextBox 5"/>
          <p:cNvSpPr txBox="1"/>
          <p:nvPr/>
        </p:nvSpPr>
        <p:spPr>
          <a:xfrm>
            <a:off x="838200" y="1733550"/>
            <a:ext cx="746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/>
              <a:t> </a:t>
            </a:r>
            <a:r>
              <a:rPr lang="en-US" sz="2000" dirty="0" smtClean="0">
                <a:latin typeface="Merriweather" charset="0"/>
              </a:rPr>
              <a:t>Implementing full notification-stalling mechanism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Merriweather" charset="0"/>
              </a:rPr>
              <a:t> In-built user behavior-pattern analysis for further evolution of the service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2000" dirty="0" smtClean="0">
                <a:latin typeface="Merriweather" charset="0"/>
              </a:rPr>
              <a:t> Social community based platform to engage mass users</a:t>
            </a:r>
          </a:p>
        </p:txBody>
      </p:sp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602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Overview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81000" y="971550"/>
            <a:ext cx="8520600" cy="34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sz="1400" dirty="0" smtClean="0"/>
              <a:t> Problem identification</a:t>
            </a:r>
          </a:p>
          <a:p>
            <a:r>
              <a:rPr lang="en-US" sz="1400" dirty="0" smtClean="0"/>
              <a:t> What we need</a:t>
            </a:r>
          </a:p>
          <a:p>
            <a:r>
              <a:rPr lang="en-US" sz="1400" dirty="0" smtClean="0"/>
              <a:t> Proposed solution</a:t>
            </a:r>
          </a:p>
          <a:p>
            <a:r>
              <a:rPr lang="en-US" sz="1400" dirty="0" smtClean="0"/>
              <a:t> Our app</a:t>
            </a:r>
          </a:p>
          <a:p>
            <a:r>
              <a:rPr lang="en-US" sz="1400" dirty="0" smtClean="0"/>
              <a:t> Basic activities</a:t>
            </a:r>
          </a:p>
          <a:p>
            <a:r>
              <a:rPr lang="en-US" sz="1400" dirty="0" smtClean="0"/>
              <a:t> Work flow</a:t>
            </a:r>
          </a:p>
          <a:p>
            <a:r>
              <a:rPr lang="en-US" sz="1400" dirty="0" smtClean="0"/>
              <a:t> User Response </a:t>
            </a:r>
          </a:p>
          <a:p>
            <a:r>
              <a:rPr lang="en-US" sz="1400" dirty="0" smtClean="0"/>
              <a:t> Future directions</a:t>
            </a:r>
          </a:p>
          <a:p>
            <a:r>
              <a:rPr lang="en-US" sz="1400" smtClean="0"/>
              <a:t> Demo </a:t>
            </a:r>
            <a:r>
              <a:rPr lang="en-US" sz="1400" dirty="0" smtClean="0"/>
              <a:t>of the Application</a:t>
            </a:r>
          </a:p>
          <a:p>
            <a:endParaRPr sz="1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3</a:t>
            </a:fld>
            <a:endParaRPr lang="en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 smtClean="0"/>
              <a:t>Problem identification</a:t>
            </a:r>
            <a:endParaRPr lang="en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4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Scenario 1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0872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Tanzir is trying to focus on his work but due to excessive notification alerts, he can not </a:t>
            </a:r>
            <a:r>
              <a:rPr lang="en" sz="2000" dirty="0" smtClean="0"/>
              <a:t>keep </a:t>
            </a:r>
            <a:r>
              <a:rPr lang="en" sz="2000" dirty="0"/>
              <a:t>his attention for long.</a:t>
            </a:r>
          </a:p>
        </p:txBody>
      </p:sp>
      <p:pic>
        <p:nvPicPr>
          <p:cNvPr id="81" name="Shape 81" descr="23134999_1877515992263301_572600393_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4225" y="1093850"/>
            <a:ext cx="4440301" cy="30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5</a:t>
            </a:fld>
            <a:endParaRPr lang="en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 2</a:t>
            </a: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087200" cy="3340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Again, Tanzir is hanging out with his friends. But, his phone keeps buzzing and this annoys his friends.</a:t>
            </a:r>
          </a:p>
        </p:txBody>
      </p:sp>
      <p:pic>
        <p:nvPicPr>
          <p:cNvPr id="88" name="Shape 88" descr="23191657_1877527482262152_263893267_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300" y="1246250"/>
            <a:ext cx="4440301" cy="29768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6</a:t>
            </a:fld>
            <a:endParaRPr lang="en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 3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4087200" cy="3914700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Melody has a busy day tomorrow. But, she lost track of time and slept </a:t>
            </a:r>
            <a:r>
              <a:rPr lang="en" sz="2000" dirty="0" smtClean="0"/>
              <a:t>later </a:t>
            </a:r>
            <a:r>
              <a:rPr lang="en" sz="2000" dirty="0"/>
              <a:t>than she intended to. </a:t>
            </a:r>
            <a:r>
              <a:rPr lang="en" sz="2000" dirty="0" smtClean="0"/>
              <a:t>She </a:t>
            </a:r>
            <a:r>
              <a:rPr lang="en" sz="2000" dirty="0"/>
              <a:t>is exhausted all day.</a:t>
            </a:r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>
              <a:spcBef>
                <a:spcPts val="0"/>
              </a:spcBef>
              <a:buNone/>
            </a:pP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 track of time.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8900" y="1228675"/>
            <a:ext cx="4440300" cy="33402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7</a:t>
            </a:fld>
            <a:endParaRPr lang="en"/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685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lt1"/>
                </a:solidFill>
                <a:highlight>
                  <a:srgbClr val="8E7CC3"/>
                </a:highlight>
              </a:rPr>
              <a:t>What we Need </a:t>
            </a:r>
            <a:endParaRPr lang="en" sz="3900" dirty="0"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1050850"/>
            <a:ext cx="7269600" cy="3845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55600" rtl="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</a:pPr>
            <a:r>
              <a:rPr lang="en" sz="2000" dirty="0">
                <a:latin typeface="Merriweather"/>
                <a:ea typeface="Merriweather"/>
                <a:cs typeface="Merriweather"/>
                <a:sym typeface="Merriweather"/>
              </a:rPr>
              <a:t>We need something to utilize our time as we plan.</a:t>
            </a:r>
          </a:p>
          <a:p>
            <a:pPr marL="457200" lvl="0" indent="-355600" rtl="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</a:pPr>
            <a:r>
              <a:rPr lang="en" sz="2000" dirty="0">
                <a:latin typeface="Merriweather"/>
                <a:ea typeface="Merriweather"/>
                <a:cs typeface="Merriweather"/>
                <a:sym typeface="Merriweather"/>
              </a:rPr>
              <a:t>Reduce all these distractions and focus on the current </a:t>
            </a:r>
            <a:r>
              <a:rPr lang="en" sz="2000" dirty="0" smtClean="0">
                <a:latin typeface="Merriweather"/>
                <a:ea typeface="Merriweather"/>
                <a:cs typeface="Merriweather"/>
                <a:sym typeface="Merriweather"/>
              </a:rPr>
              <a:t>activity</a:t>
            </a:r>
            <a:endParaRPr lang="en" sz="2000" dirty="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55600" rtl="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</a:pPr>
            <a:r>
              <a:rPr lang="en" sz="2000" dirty="0">
                <a:latin typeface="Merriweather"/>
                <a:ea typeface="Merriweather"/>
                <a:cs typeface="Merriweather"/>
                <a:sym typeface="Merriweather"/>
              </a:rPr>
              <a:t>A healthy lifestyle</a:t>
            </a:r>
          </a:p>
          <a:p>
            <a:pPr marL="457200" lvl="0" indent="-355600">
              <a:lnSpc>
                <a:spcPct val="150000"/>
              </a:lnSpc>
              <a:spcBef>
                <a:spcPts val="0"/>
              </a:spcBef>
              <a:buSzPct val="100000"/>
              <a:buFont typeface="Merriweather"/>
            </a:pPr>
            <a:r>
              <a:rPr lang="en" sz="2000" dirty="0">
                <a:latin typeface="Merriweather"/>
                <a:ea typeface="Merriweather"/>
                <a:cs typeface="Merriweather"/>
                <a:sym typeface="Merriweather"/>
              </a:rPr>
              <a:t>Nudge ourselves towards productivity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pPr lvl="0">
                <a:spcBef>
                  <a:spcPts val="0"/>
                </a:spcBef>
                <a:buNone/>
              </a:pPr>
              <a:t>8</a:t>
            </a:fld>
            <a:endParaRPr lang="en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 dirty="0" smtClean="0"/>
              <a:t>How we approached towards the solution</a:t>
            </a:r>
            <a:endParaRPr lang="en" sz="4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chemeClr val="lt1"/>
                </a:solidFill>
              </a:rPr>
              <a:pPr lvl="0">
                <a:spcBef>
                  <a:spcPts val="0"/>
                </a:spcBef>
                <a:buNone/>
              </a:pPr>
              <a:t>9</a:t>
            </a:fld>
            <a:endParaRPr lang="en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753869"/>
      </p:ext>
    </p:extLst>
  </p:cSld>
  <p:clrMapOvr>
    <a:masterClrMapping/>
  </p:clrMapOvr>
  <p:transition spd="slow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356</Words>
  <Application>Microsoft Office PowerPoint</Application>
  <PresentationFormat>On-screen Show (16:9)</PresentationFormat>
  <Paragraphs>102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Amatic SC</vt:lpstr>
      <vt:lpstr>Source Code Pro</vt:lpstr>
      <vt:lpstr>Merriweather</vt:lpstr>
      <vt:lpstr>Beach Day</vt:lpstr>
      <vt:lpstr>Get Productive!</vt:lpstr>
      <vt:lpstr>Team members</vt:lpstr>
      <vt:lpstr>Overview</vt:lpstr>
      <vt:lpstr>Problem identification</vt:lpstr>
      <vt:lpstr>Scenario 1</vt:lpstr>
      <vt:lpstr>Scenario 2</vt:lpstr>
      <vt:lpstr>Scenario 3</vt:lpstr>
      <vt:lpstr>What we Need </vt:lpstr>
      <vt:lpstr>How we approached towards the solution</vt:lpstr>
      <vt:lpstr>Brainstorming and Primary Survey</vt:lpstr>
      <vt:lpstr>Paper Prototyping and StoryBoarding</vt:lpstr>
      <vt:lpstr>PowerPoint Presentation</vt:lpstr>
      <vt:lpstr>Looks like this </vt:lpstr>
      <vt:lpstr>Basic activities... </vt:lpstr>
      <vt:lpstr>Work flow </vt:lpstr>
      <vt:lpstr>Work flow </vt:lpstr>
      <vt:lpstr>Work flow </vt:lpstr>
      <vt:lpstr>User Response</vt:lpstr>
      <vt:lpstr>User Response</vt:lpstr>
      <vt:lpstr>Future Directions</vt:lpstr>
      <vt:lpstr>Future Directions...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Productive!</dc:title>
  <cp:lastModifiedBy>Shahreen Salim</cp:lastModifiedBy>
  <cp:revision>33</cp:revision>
  <dcterms:modified xsi:type="dcterms:W3CDTF">2017-11-02T07:14:04Z</dcterms:modified>
</cp:coreProperties>
</file>